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8" r:id="rId5"/>
    <p:sldId id="280" r:id="rId6"/>
    <p:sldId id="282" r:id="rId7"/>
    <p:sldId id="281" r:id="rId8"/>
    <p:sldId id="283" r:id="rId9"/>
    <p:sldId id="260" r:id="rId10"/>
    <p:sldId id="284" r:id="rId11"/>
    <p:sldId id="261" r:id="rId12"/>
    <p:sldId id="285" r:id="rId13"/>
    <p:sldId id="286" r:id="rId14"/>
    <p:sldId id="263" r:id="rId15"/>
    <p:sldId id="287" r:id="rId16"/>
    <p:sldId id="288" r:id="rId17"/>
    <p:sldId id="268" r:id="rId18"/>
    <p:sldId id="289"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2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65837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6389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34136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5927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72999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5D361-C83D-4B21-B9BA-39D5EC9F62A9}"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0425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5D361-C83D-4B21-B9BA-39D5EC9F62A9}" type="datetimeFigureOut">
              <a:rPr lang="en-US" smtClean="0"/>
              <a:t>7/26/2022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1525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5D361-C83D-4B21-B9BA-39D5EC9F62A9}" type="datetimeFigureOut">
              <a:rPr lang="en-US" smtClean="0"/>
              <a:t>7/26/2022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72922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7/26/2022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7259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22834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26177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7/26/2022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extLst>
      <p:ext uri="{BB962C8B-B14F-4D97-AF65-F5344CB8AC3E}">
        <p14:creationId xmlns:p14="http://schemas.microsoft.com/office/powerpoint/2010/main" val="134224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382000" cy="461665"/>
          </a:xfrm>
          <a:prstGeom prst="rect">
            <a:avLst/>
          </a:prstGeom>
        </p:spPr>
        <p:txBody>
          <a:bodyPr wrap="square">
            <a:spAutoFit/>
          </a:bodyPr>
          <a:lstStyle/>
          <a:p>
            <a:pPr algn="ctr"/>
            <a:r>
              <a:rPr lang="en-US" sz="2400" b="1" smtClean="0">
                <a:solidFill>
                  <a:srgbClr val="FF0000"/>
                </a:solidFill>
                <a:latin typeface="Arial" pitchFamily="34" charset="0"/>
                <a:cs typeface="Arial" pitchFamily="34" charset="0"/>
              </a:rPr>
              <a:t>TIẾT 16. BÀI 7. BẢO VỆ </a:t>
            </a:r>
            <a:r>
              <a:rPr lang="en-US" sz="2400" b="1" smtClean="0">
                <a:solidFill>
                  <a:srgbClr val="FF0000"/>
                </a:solidFill>
                <a:latin typeface="Arial" pitchFamily="34" charset="0"/>
                <a:cs typeface="Arial" pitchFamily="34" charset="0"/>
              </a:rPr>
              <a:t>RỪNG</a:t>
            </a:r>
            <a:endParaRPr lang="en-US" sz="2400">
              <a:solidFill>
                <a:srgbClr val="FF0000"/>
              </a:solidFill>
              <a:latin typeface="Arial" pitchFamily="34" charset="0"/>
              <a:cs typeface="Arial" pitchFamily="34" charset="0"/>
            </a:endParaRPr>
          </a:p>
        </p:txBody>
      </p:sp>
      <p:pic>
        <p:nvPicPr>
          <p:cNvPr id="1026" name="Picture 2" descr="C:\Users\USER\Desktop\tải xuống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90265"/>
            <a:ext cx="8534400" cy="578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0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8763000" cy="830997"/>
          </a:xfrm>
          <a:prstGeom prst="rect">
            <a:avLst/>
          </a:prstGeom>
        </p:spPr>
        <p:txBody>
          <a:bodyPr wrap="square">
            <a:spAutoFit/>
          </a:bodyPr>
          <a:lstStyle/>
          <a:p>
            <a:r>
              <a:rPr lang="en-US" sz="2400" b="1">
                <a:solidFill>
                  <a:srgbClr val="0000FF"/>
                </a:solidFill>
                <a:latin typeface="Arial" pitchFamily="34" charset="0"/>
                <a:cs typeface="Arial" pitchFamily="34" charset="0"/>
              </a:rPr>
              <a:t>2. Em sẽ làm gì để góp phần giảm thiểu thiên tai (lũ lụt, hạn hán, …)</a:t>
            </a:r>
          </a:p>
        </p:txBody>
      </p:sp>
      <p:sp>
        <p:nvSpPr>
          <p:cNvPr id="2" name="Rectangle 1"/>
          <p:cNvSpPr/>
          <p:nvPr/>
        </p:nvSpPr>
        <p:spPr>
          <a:xfrm>
            <a:off x="304800" y="943297"/>
            <a:ext cx="8534400" cy="1938992"/>
          </a:xfrm>
          <a:prstGeom prst="rect">
            <a:avLst/>
          </a:prstGeom>
        </p:spPr>
        <p:txBody>
          <a:bodyPr wrap="square">
            <a:spAutoFit/>
          </a:bodyPr>
          <a:lstStyle/>
          <a:p>
            <a:r>
              <a:rPr lang="vi-VN" sz="2400">
                <a:solidFill>
                  <a:srgbClr val="FF0000"/>
                </a:solidFill>
              </a:rPr>
              <a:t>- Dọn vệ sinh, bảo vệ môi trường </a:t>
            </a:r>
            <a:r>
              <a:rPr lang="vi-VN" sz="2400">
                <a:solidFill>
                  <a:srgbClr val="FF0000"/>
                </a:solidFill>
              </a:rPr>
              <a:t>sống</a:t>
            </a:r>
            <a:r>
              <a:rPr lang="vi-VN" sz="2400" smtClean="0">
                <a:solidFill>
                  <a:srgbClr val="FF0000"/>
                </a:solidFill>
              </a:rPr>
              <a:t>.</a:t>
            </a:r>
            <a:endParaRPr lang="vi-VN" sz="2400">
              <a:solidFill>
                <a:srgbClr val="FF0000"/>
              </a:solidFill>
            </a:endParaRPr>
          </a:p>
          <a:p>
            <a:r>
              <a:rPr lang="vi-VN" sz="2400">
                <a:solidFill>
                  <a:srgbClr val="FF0000"/>
                </a:solidFill>
              </a:rPr>
              <a:t>- Ngăn chặn các hành vi chặt phá rừng và báo cáo các cơ quan chức năng nếu phát hiện ra hành vi phá </a:t>
            </a:r>
            <a:r>
              <a:rPr lang="vi-VN" sz="2400">
                <a:solidFill>
                  <a:srgbClr val="FF0000"/>
                </a:solidFill>
              </a:rPr>
              <a:t>hoại</a:t>
            </a:r>
            <a:r>
              <a:rPr lang="vi-VN" sz="2400" smtClean="0">
                <a:solidFill>
                  <a:srgbClr val="FF0000"/>
                </a:solidFill>
              </a:rPr>
              <a:t>.</a:t>
            </a:r>
            <a:endParaRPr lang="vi-VN" sz="2400">
              <a:solidFill>
                <a:srgbClr val="FF0000"/>
              </a:solidFill>
            </a:endParaRPr>
          </a:p>
          <a:p>
            <a:r>
              <a:rPr lang="vi-VN" sz="2400">
                <a:solidFill>
                  <a:srgbClr val="FF0000"/>
                </a:solidFill>
              </a:rPr>
              <a:t>- Tuyên truyền để mọi người có ý thức bảo vệ rừng nói riêng và bảo vệ môi trường nói </a:t>
            </a:r>
            <a:r>
              <a:rPr lang="vi-VN" sz="2400">
                <a:solidFill>
                  <a:srgbClr val="FF0000"/>
                </a:solidFill>
              </a:rPr>
              <a:t>chung</a:t>
            </a:r>
            <a:r>
              <a:rPr lang="vi-VN" sz="2400" smtClean="0">
                <a:solidFill>
                  <a:srgbClr val="FF0000"/>
                </a:solidFill>
              </a:rPr>
              <a:t>.</a:t>
            </a:r>
            <a:endParaRPr lang="vi-VN" sz="2400">
              <a:solidFill>
                <a:srgbClr val="FF0000"/>
              </a:solidFill>
            </a:endParaRPr>
          </a:p>
        </p:txBody>
      </p:sp>
    </p:spTree>
    <p:extLst>
      <p:ext uri="{BB962C8B-B14F-4D97-AF65-F5344CB8AC3E}">
        <p14:creationId xmlns:p14="http://schemas.microsoft.com/office/powerpoint/2010/main" val="287852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7693"/>
            <a:ext cx="8305800" cy="830997"/>
          </a:xfrm>
          <a:prstGeom prst="rect">
            <a:avLst/>
          </a:prstGeom>
        </p:spPr>
        <p:txBody>
          <a:bodyPr wrap="square">
            <a:spAutoFit/>
          </a:bodyPr>
          <a:lstStyle/>
          <a:p>
            <a:r>
              <a:rPr lang="en-US" sz="2400" b="1">
                <a:solidFill>
                  <a:srgbClr val="0000FF"/>
                </a:solidFill>
                <a:latin typeface="Arial" pitchFamily="34" charset="0"/>
                <a:cs typeface="Arial" pitchFamily="34" charset="0"/>
              </a:rPr>
              <a:t>Quan sát Hình 7.4 và cho biết ý nghĩa của việc bảo vệ </a:t>
            </a:r>
            <a:r>
              <a:rPr lang="en-US" sz="2400" b="1">
                <a:solidFill>
                  <a:srgbClr val="0000FF"/>
                </a:solidFill>
                <a:latin typeface="Arial" pitchFamily="34" charset="0"/>
                <a:cs typeface="Arial" pitchFamily="34" charset="0"/>
              </a:rPr>
              <a:t>rừng</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pic>
        <p:nvPicPr>
          <p:cNvPr id="3074" name="Picture 2" descr="C:\Users\USER\Desktop\screenshot-2022-06-28-1622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153400" cy="571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48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7693"/>
            <a:ext cx="8305800" cy="830997"/>
          </a:xfrm>
          <a:prstGeom prst="rect">
            <a:avLst/>
          </a:prstGeom>
        </p:spPr>
        <p:txBody>
          <a:bodyPr wrap="square">
            <a:spAutoFit/>
          </a:bodyPr>
          <a:lstStyle/>
          <a:p>
            <a:r>
              <a:rPr lang="en-US" sz="2400" b="1">
                <a:solidFill>
                  <a:srgbClr val="0000FF"/>
                </a:solidFill>
                <a:latin typeface="Arial" pitchFamily="34" charset="0"/>
                <a:cs typeface="Arial" pitchFamily="34" charset="0"/>
              </a:rPr>
              <a:t>Quan sát Hình 7.4 và cho biết ý nghĩa của việc bảo vệ </a:t>
            </a:r>
            <a:r>
              <a:rPr lang="en-US" sz="2400" b="1">
                <a:solidFill>
                  <a:srgbClr val="0000FF"/>
                </a:solidFill>
                <a:latin typeface="Arial" pitchFamily="34" charset="0"/>
                <a:cs typeface="Arial" pitchFamily="34" charset="0"/>
              </a:rPr>
              <a:t>rừng</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pic>
        <p:nvPicPr>
          <p:cNvPr id="3074" name="Picture 2" descr="C:\Users\USER\Desktop\screenshot-2022-06-28-1622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15340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4343400"/>
            <a:ext cx="7924800" cy="2308324"/>
          </a:xfrm>
          <a:prstGeom prst="rect">
            <a:avLst/>
          </a:prstGeom>
        </p:spPr>
        <p:txBody>
          <a:bodyPr wrap="square">
            <a:spAutoFit/>
          </a:bodyPr>
          <a:lstStyle/>
          <a:p>
            <a:r>
              <a:rPr lang="vi-VN" sz="2400" smtClean="0">
                <a:solidFill>
                  <a:srgbClr val="FF0000"/>
                </a:solidFill>
              </a:rPr>
              <a:t>- </a:t>
            </a:r>
            <a:r>
              <a:rPr lang="vi-VN" sz="2400">
                <a:solidFill>
                  <a:srgbClr val="FF0000"/>
                </a:solidFill>
              </a:rPr>
              <a:t>Lưu </a:t>
            </a:r>
            <a:r>
              <a:rPr lang="vi-VN" sz="2400">
                <a:solidFill>
                  <a:srgbClr val="FF0000"/>
                </a:solidFill>
              </a:rPr>
              <a:t>trữ </a:t>
            </a:r>
            <a:r>
              <a:rPr lang="vi-VN" sz="2400" smtClean="0">
                <a:solidFill>
                  <a:srgbClr val="FF0000"/>
                </a:solidFill>
              </a:rPr>
              <a:t>carbon</a:t>
            </a:r>
            <a:endParaRPr lang="vi-VN" sz="2400">
              <a:solidFill>
                <a:srgbClr val="FF0000"/>
              </a:solidFill>
            </a:endParaRPr>
          </a:p>
          <a:p>
            <a:r>
              <a:rPr lang="vi-VN" sz="2400">
                <a:solidFill>
                  <a:srgbClr val="FF0000"/>
                </a:solidFill>
              </a:rPr>
              <a:t>- Cung cấp thực phẩm cho </a:t>
            </a:r>
            <a:r>
              <a:rPr lang="vi-VN" sz="2400">
                <a:solidFill>
                  <a:srgbClr val="FF0000"/>
                </a:solidFill>
              </a:rPr>
              <a:t>con </a:t>
            </a:r>
            <a:r>
              <a:rPr lang="vi-VN" sz="2400" smtClean="0">
                <a:solidFill>
                  <a:srgbClr val="FF0000"/>
                </a:solidFill>
              </a:rPr>
              <a:t>người</a:t>
            </a:r>
            <a:endParaRPr lang="vi-VN" sz="2400">
              <a:solidFill>
                <a:srgbClr val="FF0000"/>
              </a:solidFill>
            </a:endParaRPr>
          </a:p>
          <a:p>
            <a:r>
              <a:rPr lang="vi-VN" sz="2400">
                <a:solidFill>
                  <a:srgbClr val="FF0000"/>
                </a:solidFill>
              </a:rPr>
              <a:t>- Nơi sinh sống của khoảng 80% giống loài sinh vật sống </a:t>
            </a:r>
            <a:r>
              <a:rPr lang="vi-VN" sz="2400">
                <a:solidFill>
                  <a:srgbClr val="FF0000"/>
                </a:solidFill>
              </a:rPr>
              <a:t>trên </a:t>
            </a:r>
            <a:r>
              <a:rPr lang="vi-VN" sz="2400" smtClean="0">
                <a:solidFill>
                  <a:srgbClr val="FF0000"/>
                </a:solidFill>
              </a:rPr>
              <a:t>cạn</a:t>
            </a:r>
            <a:endParaRPr lang="vi-VN" sz="2400">
              <a:solidFill>
                <a:srgbClr val="FF0000"/>
              </a:solidFill>
            </a:endParaRPr>
          </a:p>
          <a:p>
            <a:r>
              <a:rPr lang="vi-VN" sz="2400">
                <a:solidFill>
                  <a:srgbClr val="FF0000"/>
                </a:solidFill>
              </a:rPr>
              <a:t>- Nuôi </a:t>
            </a:r>
            <a:r>
              <a:rPr lang="vi-VN" sz="2400">
                <a:solidFill>
                  <a:srgbClr val="FF0000"/>
                </a:solidFill>
              </a:rPr>
              <a:t>dưỡng </a:t>
            </a:r>
            <a:r>
              <a:rPr lang="vi-VN" sz="2400" smtClean="0">
                <a:solidFill>
                  <a:srgbClr val="FF0000"/>
                </a:solidFill>
              </a:rPr>
              <a:t>đất</a:t>
            </a:r>
            <a:endParaRPr lang="vi-VN" sz="2400">
              <a:solidFill>
                <a:srgbClr val="FF0000"/>
              </a:solidFill>
            </a:endParaRPr>
          </a:p>
          <a:p>
            <a:r>
              <a:rPr lang="vi-VN" sz="2400">
                <a:solidFill>
                  <a:srgbClr val="FF0000"/>
                </a:solidFill>
              </a:rPr>
              <a:t>- Điều </a:t>
            </a:r>
            <a:r>
              <a:rPr lang="vi-VN" sz="2400">
                <a:solidFill>
                  <a:srgbClr val="FF0000"/>
                </a:solidFill>
              </a:rPr>
              <a:t>tiết </a:t>
            </a:r>
            <a:r>
              <a:rPr lang="vi-VN" sz="2400" smtClean="0">
                <a:solidFill>
                  <a:srgbClr val="FF0000"/>
                </a:solidFill>
              </a:rPr>
              <a:t>nước</a:t>
            </a:r>
            <a:endParaRPr lang="vi-VN" sz="2400">
              <a:solidFill>
                <a:srgbClr val="FF0000"/>
              </a:solidFill>
            </a:endParaRPr>
          </a:p>
        </p:txBody>
      </p:sp>
    </p:spTree>
    <p:extLst>
      <p:ext uri="{BB962C8B-B14F-4D97-AF65-F5344CB8AC3E}">
        <p14:creationId xmlns:p14="http://schemas.microsoft.com/office/powerpoint/2010/main" val="337323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14065"/>
            <a:ext cx="8382000" cy="2308324"/>
          </a:xfrm>
          <a:prstGeom prst="rect">
            <a:avLst/>
          </a:prstGeom>
        </p:spPr>
        <p:txBody>
          <a:bodyPr wrap="square">
            <a:spAutoFit/>
          </a:bodyPr>
          <a:lstStyle/>
          <a:p>
            <a:r>
              <a:rPr lang="en-US" sz="2400" b="1">
                <a:latin typeface="Arial" pitchFamily="34" charset="0"/>
                <a:cs typeface="Arial" pitchFamily="34" charset="0"/>
              </a:rPr>
              <a:t>2. Ý nghĩa của việc bảo vệ rừng</a:t>
            </a:r>
            <a:endParaRPr lang="en-US" sz="2400">
              <a:latin typeface="Arial" pitchFamily="34" charset="0"/>
              <a:cs typeface="Arial" pitchFamily="34" charset="0"/>
            </a:endParaRPr>
          </a:p>
          <a:p>
            <a:r>
              <a:rPr lang="en-US" sz="2400">
                <a:latin typeface="Arial" pitchFamily="34" charset="0"/>
                <a:cs typeface="Arial" pitchFamily="34" charset="0"/>
              </a:rPr>
              <a:t>- Rừng là tài nguyên quan trọng đối với đất nước và nhân loại. Bảo vệ rừng là bảo vệ đa dạng sinh học; bảo vệ môi trường sinh thái; giảm thiểu tác hại của thiên tai, biến đổi khí hậu; bảo vệ và nâng cao chất lượng cuộc sống của con người.</a:t>
            </a:r>
          </a:p>
        </p:txBody>
      </p:sp>
      <p:sp>
        <p:nvSpPr>
          <p:cNvPr id="4" name="Rectangle 3"/>
          <p:cNvSpPr/>
          <p:nvPr/>
        </p:nvSpPr>
        <p:spPr>
          <a:xfrm>
            <a:off x="342900" y="152400"/>
            <a:ext cx="8382000" cy="461665"/>
          </a:xfrm>
          <a:prstGeom prst="rect">
            <a:avLst/>
          </a:prstGeom>
        </p:spPr>
        <p:txBody>
          <a:bodyPr wrap="square">
            <a:spAutoFit/>
          </a:bodyPr>
          <a:lstStyle/>
          <a:p>
            <a:pPr algn="ctr"/>
            <a:r>
              <a:rPr lang="en-US" sz="2400" b="1" smtClean="0">
                <a:solidFill>
                  <a:srgbClr val="FF0000"/>
                </a:solidFill>
                <a:latin typeface="Arial" pitchFamily="34" charset="0"/>
                <a:cs typeface="Arial" pitchFamily="34" charset="0"/>
              </a:rPr>
              <a:t>TIẾT 16. BÀI 7. BẢO VỆ </a:t>
            </a:r>
            <a:r>
              <a:rPr lang="en-US" sz="2400" b="1" smtClean="0">
                <a:solidFill>
                  <a:srgbClr val="FF0000"/>
                </a:solidFill>
                <a:latin typeface="Arial" pitchFamily="34" charset="0"/>
                <a:cs typeface="Arial" pitchFamily="34" charset="0"/>
              </a:rPr>
              <a:t>RỪNG</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9034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pc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305800"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228600"/>
            <a:ext cx="8077200" cy="830997"/>
          </a:xfrm>
          <a:prstGeom prst="rect">
            <a:avLst/>
          </a:prstGeom>
        </p:spPr>
        <p:txBody>
          <a:bodyPr wrap="square">
            <a:spAutoFit/>
          </a:bodyPr>
          <a:lstStyle/>
          <a:p>
            <a:r>
              <a:rPr lang="vi-VN" sz="2400" b="1">
                <a:solidFill>
                  <a:srgbClr val="0000FF"/>
                </a:solidFill>
              </a:rPr>
              <a:t>Em hãy nêu mục đích và một số biện pháp bảo vệ rừng.</a:t>
            </a:r>
            <a:endParaRPr lang="en-US" sz="2400" b="1">
              <a:solidFill>
                <a:srgbClr val="0000FF"/>
              </a:solidFill>
            </a:endParaRPr>
          </a:p>
        </p:txBody>
      </p:sp>
    </p:spTree>
    <p:extLst>
      <p:ext uri="{BB962C8B-B14F-4D97-AF65-F5344CB8AC3E}">
        <p14:creationId xmlns:p14="http://schemas.microsoft.com/office/powerpoint/2010/main" val="259544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pc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98728"/>
            <a:ext cx="3124200"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228600"/>
            <a:ext cx="8077200" cy="830997"/>
          </a:xfrm>
          <a:prstGeom prst="rect">
            <a:avLst/>
          </a:prstGeom>
        </p:spPr>
        <p:txBody>
          <a:bodyPr wrap="square">
            <a:spAutoFit/>
          </a:bodyPr>
          <a:lstStyle/>
          <a:p>
            <a:r>
              <a:rPr lang="vi-VN" sz="2400" b="1">
                <a:solidFill>
                  <a:srgbClr val="0000FF"/>
                </a:solidFill>
              </a:rPr>
              <a:t>Em hãy nêu mục đích và một số biện pháp bảo vệ rừng.</a:t>
            </a:r>
            <a:endParaRPr lang="en-US" sz="2400" b="1">
              <a:solidFill>
                <a:srgbClr val="0000FF"/>
              </a:solidFill>
            </a:endParaRPr>
          </a:p>
        </p:txBody>
      </p:sp>
      <p:sp>
        <p:nvSpPr>
          <p:cNvPr id="3" name="Rectangle 2"/>
          <p:cNvSpPr/>
          <p:nvPr/>
        </p:nvSpPr>
        <p:spPr>
          <a:xfrm>
            <a:off x="3656463" y="644098"/>
            <a:ext cx="5181600" cy="6186309"/>
          </a:xfrm>
          <a:prstGeom prst="rect">
            <a:avLst/>
          </a:prstGeom>
        </p:spPr>
        <p:txBody>
          <a:bodyPr wrap="square">
            <a:spAutoFit/>
          </a:bodyPr>
          <a:lstStyle/>
          <a:p>
            <a:r>
              <a:rPr lang="vi-VN" sz="2200" smtClean="0">
                <a:solidFill>
                  <a:srgbClr val="FF0000"/>
                </a:solidFill>
              </a:rPr>
              <a:t>- Mục đích bảo vệ rừng: Nhằm giữ gìn tài nguyên rừng, đất rừng hiện có đồng thời tạo điều kiện thuận lợi để rừng phát triển.</a:t>
            </a:r>
          </a:p>
          <a:p>
            <a:r>
              <a:rPr lang="vi-VN" sz="2200" smtClean="0">
                <a:solidFill>
                  <a:srgbClr val="FF0000"/>
                </a:solidFill>
              </a:rPr>
              <a:t>- Một số biện pháp bảo vệ rừng: Để bảo vệ rừng cần triển khai đồng bộ nhiều biện pháp:</a:t>
            </a:r>
          </a:p>
          <a:p>
            <a:r>
              <a:rPr lang="vi-VN" sz="2200" smtClean="0">
                <a:solidFill>
                  <a:srgbClr val="FF0000"/>
                </a:solidFill>
              </a:rPr>
              <a:t>   + Cá nhân, tổ chức kinh doanh rừng, đất rừng phải được Nhà nước cho phép theo quy định của pháp Luật</a:t>
            </a:r>
          </a:p>
          <a:p>
            <a:r>
              <a:rPr lang="vi-VN" sz="2200" smtClean="0">
                <a:solidFill>
                  <a:srgbClr val="FF0000"/>
                </a:solidFill>
              </a:rPr>
              <a:t>   + Tổ chức định canh, định cư cho người dân, phòng chống cháy rừng, quản lí chăn thả vật nuôi</a:t>
            </a:r>
          </a:p>
          <a:p>
            <a:r>
              <a:rPr lang="vi-VN" sz="2200" smtClean="0">
                <a:solidFill>
                  <a:srgbClr val="FF0000"/>
                </a:solidFill>
              </a:rPr>
              <a:t>   + Nâng cao nhận thức, năng lực thực thi pháp luật bảo vệ rừng.</a:t>
            </a:r>
          </a:p>
          <a:p>
            <a:r>
              <a:rPr lang="vi-VN" sz="2200" smtClean="0">
                <a:solidFill>
                  <a:srgbClr val="FF0000"/>
                </a:solidFill>
              </a:rPr>
              <a:t>   + Nghiêm cấm và ngăn chặn mọi hành vi phá hoại tài nguyên rừng, đất rừng.</a:t>
            </a:r>
            <a:endParaRPr lang="vi-VN" sz="2200">
              <a:solidFill>
                <a:srgbClr val="FF0000"/>
              </a:solidFill>
            </a:endParaRPr>
          </a:p>
        </p:txBody>
      </p:sp>
    </p:spTree>
    <p:extLst>
      <p:ext uri="{BB962C8B-B14F-4D97-AF65-F5344CB8AC3E}">
        <p14:creationId xmlns:p14="http://schemas.microsoft.com/office/powerpoint/2010/main" val="135368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14065"/>
            <a:ext cx="8382000" cy="4893647"/>
          </a:xfrm>
          <a:prstGeom prst="rect">
            <a:avLst/>
          </a:prstGeom>
        </p:spPr>
        <p:txBody>
          <a:bodyPr wrap="square">
            <a:spAutoFit/>
          </a:bodyPr>
          <a:lstStyle/>
          <a:p>
            <a:r>
              <a:rPr lang="en-US" sz="2400" b="1">
                <a:latin typeface="Arial" pitchFamily="34" charset="0"/>
                <a:cs typeface="Arial" pitchFamily="34" charset="0"/>
              </a:rPr>
              <a:t>3. Bảo vệ rừng</a:t>
            </a:r>
            <a:endParaRPr lang="en-US" sz="2400">
              <a:latin typeface="Arial" pitchFamily="34" charset="0"/>
              <a:cs typeface="Arial" pitchFamily="34" charset="0"/>
            </a:endParaRPr>
          </a:p>
          <a:p>
            <a:r>
              <a:rPr lang="en-US" sz="2400" b="1">
                <a:latin typeface="Arial" pitchFamily="34" charset="0"/>
                <a:cs typeface="Arial" pitchFamily="34" charset="0"/>
              </a:rPr>
              <a:t>3.1. Mục đích</a:t>
            </a:r>
            <a:endParaRPr lang="en-US" sz="2400">
              <a:latin typeface="Arial" pitchFamily="34" charset="0"/>
              <a:cs typeface="Arial" pitchFamily="34" charset="0"/>
            </a:endParaRPr>
          </a:p>
          <a:p>
            <a:r>
              <a:rPr lang="en-US" sz="2400">
                <a:latin typeface="Arial" pitchFamily="34" charset="0"/>
                <a:cs typeface="Arial" pitchFamily="34" charset="0"/>
              </a:rPr>
              <a:t>- Giữ gìn tài nguyên rừng, đất rừng hiện có đồng thời tạo điều kiện thuận lợi để rừng phát triển.</a:t>
            </a:r>
          </a:p>
          <a:p>
            <a:r>
              <a:rPr lang="en-US" sz="2400" b="1">
                <a:latin typeface="Arial" pitchFamily="34" charset="0"/>
                <a:cs typeface="Arial" pitchFamily="34" charset="0"/>
              </a:rPr>
              <a:t>3.2. Biện pháp</a:t>
            </a:r>
            <a:r>
              <a:rPr lang="en-US" sz="2400">
                <a:latin typeface="Arial" pitchFamily="34" charset="0"/>
                <a:cs typeface="Arial" pitchFamily="34" charset="0"/>
              </a:rPr>
              <a:t/>
            </a:r>
            <a:br>
              <a:rPr lang="en-US" sz="2400">
                <a:latin typeface="Arial" pitchFamily="34" charset="0"/>
                <a:cs typeface="Arial" pitchFamily="34" charset="0"/>
              </a:rPr>
            </a:br>
            <a:r>
              <a:rPr lang="en-US" sz="2400">
                <a:latin typeface="Arial" pitchFamily="34" charset="0"/>
                <a:cs typeface="Arial" pitchFamily="34" charset="0"/>
              </a:rPr>
              <a:t>- Cá nhân, tổ chức kinh doanh rừng, đất rừng phải được Nhà nước cho phép theo quy định của pháp Luật</a:t>
            </a:r>
          </a:p>
          <a:p>
            <a:r>
              <a:rPr lang="en-US" sz="2400">
                <a:latin typeface="Arial" pitchFamily="34" charset="0"/>
                <a:cs typeface="Arial" pitchFamily="34" charset="0"/>
              </a:rPr>
              <a:t>- Tổ chức định canh, định cư cho người dân, phòng chống cháy rừng, quản lí chăn thả vật nuôi</a:t>
            </a:r>
          </a:p>
          <a:p>
            <a:r>
              <a:rPr lang="en-US" sz="2400">
                <a:latin typeface="Arial" pitchFamily="34" charset="0"/>
                <a:cs typeface="Arial" pitchFamily="34" charset="0"/>
              </a:rPr>
              <a:t>- Nâng cao nhận thức, năng lực thực thi pháp luật bảo vệ rừng.</a:t>
            </a:r>
          </a:p>
          <a:p>
            <a:r>
              <a:rPr lang="en-US" sz="2400">
                <a:latin typeface="Arial" pitchFamily="34" charset="0"/>
                <a:cs typeface="Arial" pitchFamily="34" charset="0"/>
              </a:rPr>
              <a:t>- Nghiêm cấm và ngăn chặn mọi hành vi phá hoại tài nguyên rừng, đất rừng.</a:t>
            </a:r>
          </a:p>
        </p:txBody>
      </p:sp>
      <p:sp>
        <p:nvSpPr>
          <p:cNvPr id="4" name="Rectangle 3"/>
          <p:cNvSpPr/>
          <p:nvPr/>
        </p:nvSpPr>
        <p:spPr>
          <a:xfrm>
            <a:off x="342900" y="152400"/>
            <a:ext cx="8382000" cy="461665"/>
          </a:xfrm>
          <a:prstGeom prst="rect">
            <a:avLst/>
          </a:prstGeom>
        </p:spPr>
        <p:txBody>
          <a:bodyPr wrap="square">
            <a:spAutoFit/>
          </a:bodyPr>
          <a:lstStyle/>
          <a:p>
            <a:pPr algn="ctr"/>
            <a:r>
              <a:rPr lang="en-US" sz="2400" b="1" smtClean="0">
                <a:solidFill>
                  <a:srgbClr val="FF0000"/>
                </a:solidFill>
                <a:latin typeface="Arial" pitchFamily="34" charset="0"/>
                <a:cs typeface="Arial" pitchFamily="34" charset="0"/>
              </a:rPr>
              <a:t>TIẾT 16. BÀI 7. BẢO VỆ </a:t>
            </a:r>
            <a:r>
              <a:rPr lang="en-US" sz="2400" b="1" smtClean="0">
                <a:solidFill>
                  <a:srgbClr val="FF0000"/>
                </a:solidFill>
                <a:latin typeface="Arial" pitchFamily="34" charset="0"/>
                <a:cs typeface="Arial" pitchFamily="34" charset="0"/>
              </a:rPr>
              <a:t>RỪNG</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7281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3" name="Rectangle 2"/>
          <p:cNvSpPr/>
          <p:nvPr/>
        </p:nvSpPr>
        <p:spPr>
          <a:xfrm>
            <a:off x="457200" y="685800"/>
            <a:ext cx="8382000" cy="1200329"/>
          </a:xfrm>
          <a:prstGeom prst="rect">
            <a:avLst/>
          </a:prstGeom>
        </p:spPr>
        <p:txBody>
          <a:bodyPr wrap="square">
            <a:spAutoFit/>
          </a:bodyPr>
          <a:lstStyle/>
          <a:p>
            <a:r>
              <a:rPr lang="en-US" sz="2400" b="1">
                <a:solidFill>
                  <a:srgbClr val="0000FF"/>
                </a:solidFill>
                <a:latin typeface="Arial" pitchFamily="34" charset="0"/>
                <a:cs typeface="Arial" pitchFamily="34" charset="0"/>
              </a:rPr>
              <a:t>Trong các hoạt động ở Hình 7.5, hoạt động nào bảo vệ rừng, hoạt động nào làm suy giảm tài nguyên rừng? Vì sao?</a:t>
            </a:r>
          </a:p>
        </p:txBody>
      </p:sp>
      <p:pic>
        <p:nvPicPr>
          <p:cNvPr id="4" name="Picture 3" descr="C:\Users\USER\Desktop\screenshot-2022-06-28-162314.png"/>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62162"/>
            <a:ext cx="7848599" cy="4567238"/>
          </a:xfrm>
          <a:prstGeom prst="rect">
            <a:avLst/>
          </a:prstGeom>
          <a:noFill/>
          <a:ln>
            <a:noFill/>
          </a:ln>
        </p:spPr>
      </p:pic>
    </p:spTree>
    <p:extLst>
      <p:ext uri="{BB962C8B-B14F-4D97-AF65-F5344CB8AC3E}">
        <p14:creationId xmlns:p14="http://schemas.microsoft.com/office/powerpoint/2010/main" val="30147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3" name="Rectangle 2"/>
          <p:cNvSpPr/>
          <p:nvPr/>
        </p:nvSpPr>
        <p:spPr>
          <a:xfrm>
            <a:off x="457200" y="685800"/>
            <a:ext cx="8382000" cy="1200329"/>
          </a:xfrm>
          <a:prstGeom prst="rect">
            <a:avLst/>
          </a:prstGeom>
        </p:spPr>
        <p:txBody>
          <a:bodyPr wrap="square">
            <a:spAutoFit/>
          </a:bodyPr>
          <a:lstStyle/>
          <a:p>
            <a:r>
              <a:rPr lang="en-US" sz="2400" b="1">
                <a:solidFill>
                  <a:srgbClr val="0000FF"/>
                </a:solidFill>
                <a:latin typeface="Arial" pitchFamily="34" charset="0"/>
                <a:cs typeface="Arial" pitchFamily="34" charset="0"/>
              </a:rPr>
              <a:t>Trong các hoạt động ở Hình 7.5, hoạt động nào bảo vệ rừng, hoạt động nào làm suy giảm tài nguyên rừng? Vì sao?</a:t>
            </a:r>
          </a:p>
        </p:txBody>
      </p:sp>
      <p:pic>
        <p:nvPicPr>
          <p:cNvPr id="4" name="Picture 3" descr="C:\Users\USER\Desktop\screenshot-2022-06-28-162314.png"/>
          <p:cNvPicPr/>
          <p:nvPr/>
        </p:nvPicPr>
        <p:blipFill>
          <a:blip r:embed="rId2">
            <a:extLst>
              <a:ext uri="{28A0092B-C50C-407E-A947-70E740481C1C}">
                <a14:useLocalDpi xmlns:a14="http://schemas.microsoft.com/office/drawing/2010/main" val="0"/>
              </a:ext>
            </a:extLst>
          </a:blip>
          <a:srcRect/>
          <a:stretch>
            <a:fillRect/>
          </a:stretch>
        </p:blipFill>
        <p:spPr bwMode="auto">
          <a:xfrm>
            <a:off x="304801" y="2062162"/>
            <a:ext cx="4724400" cy="4567238"/>
          </a:xfrm>
          <a:prstGeom prst="rect">
            <a:avLst/>
          </a:prstGeom>
          <a:noFill/>
          <a:ln>
            <a:noFill/>
          </a:ln>
        </p:spPr>
      </p:pic>
      <p:sp>
        <p:nvSpPr>
          <p:cNvPr id="5" name="Rectangle 4"/>
          <p:cNvSpPr/>
          <p:nvPr/>
        </p:nvSpPr>
        <p:spPr>
          <a:xfrm>
            <a:off x="4960961" y="1610367"/>
            <a:ext cx="3429000" cy="5016758"/>
          </a:xfrm>
          <a:prstGeom prst="rect">
            <a:avLst/>
          </a:prstGeom>
        </p:spPr>
        <p:txBody>
          <a:bodyPr wrap="square">
            <a:spAutoFit/>
          </a:bodyPr>
          <a:lstStyle/>
          <a:p>
            <a:r>
              <a:rPr lang="vi-VN" sz="2000">
                <a:solidFill>
                  <a:srgbClr val="FF0000"/>
                </a:solidFill>
              </a:rPr>
              <a:t>Hình 7.5, ta thấy:</a:t>
            </a:r>
          </a:p>
          <a:p>
            <a:r>
              <a:rPr lang="vi-VN" sz="2000">
                <a:solidFill>
                  <a:srgbClr val="FF0000"/>
                </a:solidFill>
              </a:rPr>
              <a:t>- Hoạt động bảo vệ rừng: </a:t>
            </a:r>
          </a:p>
          <a:p>
            <a:r>
              <a:rPr lang="vi-VN" sz="2000">
                <a:solidFill>
                  <a:srgbClr val="FF0000"/>
                </a:solidFill>
              </a:rPr>
              <a:t>Hình a: Kiểm lâm đang đi tuần tra rừng</a:t>
            </a:r>
          </a:p>
          <a:p>
            <a:r>
              <a:rPr lang="vi-VN" sz="2000">
                <a:solidFill>
                  <a:srgbClr val="FF0000"/>
                </a:solidFill>
              </a:rPr>
              <a:t>Hình c: Có treo biển Nghiêm cấm chặt phá, phá hoại rừng</a:t>
            </a:r>
          </a:p>
          <a:p>
            <a:r>
              <a:rPr lang="vi-VN" sz="2000">
                <a:solidFill>
                  <a:srgbClr val="FF0000"/>
                </a:solidFill>
              </a:rPr>
              <a:t>Hình g: Tổ chức tập huấn nâng cao nhận thức bảo vệ rừng cho người dân</a:t>
            </a:r>
          </a:p>
          <a:p>
            <a:r>
              <a:rPr lang="vi-VN" sz="2000">
                <a:solidFill>
                  <a:srgbClr val="FF0000"/>
                </a:solidFill>
              </a:rPr>
              <a:t>- Hoạt động làm suy giảm tài nguyên rừng:</a:t>
            </a:r>
          </a:p>
          <a:p>
            <a:r>
              <a:rPr lang="vi-VN" sz="2000">
                <a:solidFill>
                  <a:srgbClr val="FF0000"/>
                </a:solidFill>
              </a:rPr>
              <a:t>Hình b: Chặt phá rừng bừa bãi</a:t>
            </a:r>
          </a:p>
          <a:p>
            <a:r>
              <a:rPr lang="vi-VN" sz="2000">
                <a:solidFill>
                  <a:srgbClr val="FF0000"/>
                </a:solidFill>
              </a:rPr>
              <a:t>Hình d: Săn bắt, nuôi nhốt thú rừng</a:t>
            </a:r>
          </a:p>
          <a:p>
            <a:r>
              <a:rPr lang="vi-VN" sz="2000">
                <a:solidFill>
                  <a:srgbClr val="FF0000"/>
                </a:solidFill>
              </a:rPr>
              <a:t>Hình e: Đốt rừng, cháy rừng</a:t>
            </a:r>
          </a:p>
        </p:txBody>
      </p:sp>
    </p:spTree>
    <p:extLst>
      <p:ext uri="{BB962C8B-B14F-4D97-AF65-F5344CB8AC3E}">
        <p14:creationId xmlns:p14="http://schemas.microsoft.com/office/powerpoint/2010/main" val="69339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VẬN DỤNG</a:t>
            </a:r>
            <a:endParaRPr lang="en-US" sz="2800" b="1">
              <a:solidFill>
                <a:srgbClr val="FF0000"/>
              </a:solidFill>
              <a:latin typeface="Arial" pitchFamily="34" charset="0"/>
              <a:cs typeface="Arial" pitchFamily="34" charset="0"/>
            </a:endParaRPr>
          </a:p>
        </p:txBody>
      </p:sp>
      <p:sp>
        <p:nvSpPr>
          <p:cNvPr id="6" name="Rectangle 5"/>
          <p:cNvSpPr/>
          <p:nvPr/>
        </p:nvSpPr>
        <p:spPr>
          <a:xfrm>
            <a:off x="406078" y="609600"/>
            <a:ext cx="8534400" cy="1938992"/>
          </a:xfrm>
          <a:prstGeom prst="rect">
            <a:avLst/>
          </a:prstGeom>
        </p:spPr>
        <p:txBody>
          <a:bodyPr wrap="square">
            <a:spAutoFit/>
          </a:bodyPr>
          <a:lstStyle/>
          <a:p>
            <a:r>
              <a:rPr lang="nl-NL" sz="2400" b="1">
                <a:solidFill>
                  <a:srgbClr val="000099"/>
                </a:solidFill>
                <a:latin typeface="Arial" pitchFamily="34" charset="0"/>
                <a:cs typeface="Arial" pitchFamily="34" charset="0"/>
              </a:rPr>
              <a:t>1. </a:t>
            </a:r>
            <a:r>
              <a:rPr lang="en-US" sz="2400" b="1">
                <a:solidFill>
                  <a:srgbClr val="000099"/>
                </a:solidFill>
                <a:latin typeface="Arial" pitchFamily="34" charset="0"/>
                <a:cs typeface="Arial" pitchFamily="34" charset="0"/>
              </a:rPr>
              <a:t>Em sẽ làm gì để góp phần giảm thiểu thiên tai (lũ lụt, hạn hán, …)</a:t>
            </a:r>
            <a:br>
              <a:rPr lang="en-US" sz="2400" b="1">
                <a:solidFill>
                  <a:srgbClr val="000099"/>
                </a:solidFill>
                <a:latin typeface="Arial" pitchFamily="34" charset="0"/>
                <a:cs typeface="Arial" pitchFamily="34" charset="0"/>
              </a:rPr>
            </a:br>
            <a:r>
              <a:rPr lang="en-US" sz="2400" b="1">
                <a:solidFill>
                  <a:srgbClr val="000099"/>
                </a:solidFill>
                <a:latin typeface="Arial" pitchFamily="34" charset="0"/>
                <a:cs typeface="Arial" pitchFamily="34" charset="0"/>
              </a:rPr>
              <a:t>2. Liệt kê các hoạt động em sẽ làm để bảo vệ cây xanh, bảo vệ rừng.</a:t>
            </a:r>
            <a:br>
              <a:rPr lang="en-US" sz="2400" b="1">
                <a:solidFill>
                  <a:srgbClr val="000099"/>
                </a:solidFill>
                <a:latin typeface="Arial" pitchFamily="34" charset="0"/>
                <a:cs typeface="Arial" pitchFamily="34" charset="0"/>
              </a:rPr>
            </a:br>
            <a:r>
              <a:rPr lang="vi-VN" sz="2400" b="1" smtClean="0">
                <a:solidFill>
                  <a:srgbClr val="000099"/>
                </a:solidFill>
              </a:rPr>
              <a:t>Ghi </a:t>
            </a:r>
            <a:r>
              <a:rPr lang="vi-VN" sz="2400" b="1" smtClean="0">
                <a:solidFill>
                  <a:srgbClr val="000099"/>
                </a:solidFill>
              </a:rPr>
              <a:t>trên giấy A4. Giờ sau nộp </a:t>
            </a:r>
            <a:r>
              <a:rPr lang="en-US" sz="2400" b="1" smtClean="0">
                <a:solidFill>
                  <a:srgbClr val="000099"/>
                </a:solidFill>
              </a:rPr>
              <a:t>GV</a:t>
            </a:r>
            <a:endParaRPr lang="en-US" sz="2400" b="1">
              <a:solidFill>
                <a:srgbClr val="000099"/>
              </a:solidFill>
            </a:endParaRPr>
          </a:p>
        </p:txBody>
      </p:sp>
    </p:spTree>
    <p:extLst>
      <p:ext uri="{BB962C8B-B14F-4D97-AF65-F5344CB8AC3E}">
        <p14:creationId xmlns:p14="http://schemas.microsoft.com/office/powerpoint/2010/main" val="147571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333233" y="5638800"/>
            <a:ext cx="8534400" cy="830997"/>
          </a:xfrm>
          <a:prstGeom prst="rect">
            <a:avLst/>
          </a:prstGeom>
        </p:spPr>
        <p:txBody>
          <a:bodyPr wrap="square">
            <a:spAutoFit/>
          </a:bodyPr>
          <a:lstStyle/>
          <a:p>
            <a:r>
              <a:rPr lang="en-US" sz="2400" b="1">
                <a:solidFill>
                  <a:srgbClr val="0000FF"/>
                </a:solidFill>
                <a:latin typeface="Arial" pitchFamily="34" charset="0"/>
                <a:cs typeface="Arial" pitchFamily="34" charset="0"/>
              </a:rPr>
              <a:t>Các hình ảnh trong Hình 7.1 có liên quan gì đến việc mất rừng?</a:t>
            </a: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333232" y="457200"/>
            <a:ext cx="8353567" cy="5181600"/>
          </a:xfrm>
          <a:prstGeom prst="rect">
            <a:avLst/>
          </a:prstGeom>
          <a:noFill/>
          <a:ln>
            <a:noFill/>
          </a:ln>
        </p:spPr>
      </p:pic>
    </p:spTree>
    <p:extLst>
      <p:ext uri="{BB962C8B-B14F-4D97-AF65-F5344CB8AC3E}">
        <p14:creationId xmlns:p14="http://schemas.microsoft.com/office/powerpoint/2010/main" val="19900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333233" y="5638800"/>
            <a:ext cx="8534400" cy="830997"/>
          </a:xfrm>
          <a:prstGeom prst="rect">
            <a:avLst/>
          </a:prstGeom>
        </p:spPr>
        <p:txBody>
          <a:bodyPr wrap="square">
            <a:spAutoFit/>
          </a:bodyPr>
          <a:lstStyle/>
          <a:p>
            <a:r>
              <a:rPr lang="en-US" sz="2400" b="1">
                <a:solidFill>
                  <a:srgbClr val="0000FF"/>
                </a:solidFill>
                <a:latin typeface="Arial" pitchFamily="34" charset="0"/>
                <a:cs typeface="Arial" pitchFamily="34" charset="0"/>
              </a:rPr>
              <a:t>Các hình ảnh trong Hình 7.1 có liên quan gì đến việc mất rừng?</a:t>
            </a: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333233" y="457200"/>
            <a:ext cx="6143767" cy="5181600"/>
          </a:xfrm>
          <a:prstGeom prst="rect">
            <a:avLst/>
          </a:prstGeom>
          <a:noFill/>
          <a:ln>
            <a:noFill/>
          </a:ln>
        </p:spPr>
      </p:pic>
      <p:sp>
        <p:nvSpPr>
          <p:cNvPr id="3" name="Rectangle 2"/>
          <p:cNvSpPr/>
          <p:nvPr/>
        </p:nvSpPr>
        <p:spPr>
          <a:xfrm>
            <a:off x="6324600" y="990600"/>
            <a:ext cx="2286000" cy="1938992"/>
          </a:xfrm>
          <a:prstGeom prst="rect">
            <a:avLst/>
          </a:prstGeom>
        </p:spPr>
        <p:txBody>
          <a:bodyPr wrap="square">
            <a:spAutoFit/>
          </a:bodyPr>
          <a:lstStyle/>
          <a:p>
            <a:r>
              <a:rPr lang="en-US" sz="2400">
                <a:solidFill>
                  <a:srgbClr val="FF0000"/>
                </a:solidFill>
                <a:latin typeface="Arial" pitchFamily="34" charset="0"/>
                <a:cs typeface="Arial" pitchFamily="34" charset="0"/>
              </a:rPr>
              <a:t>Đ</a:t>
            </a:r>
            <a:r>
              <a:rPr lang="vi-VN" sz="2400" smtClean="0">
                <a:solidFill>
                  <a:srgbClr val="FF0000"/>
                </a:solidFill>
                <a:latin typeface="Arial" pitchFamily="34" charset="0"/>
                <a:cs typeface="Arial" pitchFamily="34" charset="0"/>
              </a:rPr>
              <a:t>ất </a:t>
            </a:r>
            <a:r>
              <a:rPr lang="vi-VN" sz="2400">
                <a:solidFill>
                  <a:srgbClr val="FF0000"/>
                </a:solidFill>
                <a:latin typeface="Arial" pitchFamily="34" charset="0"/>
                <a:cs typeface="Arial" pitchFamily="34" charset="0"/>
              </a:rPr>
              <a:t>khô hạn, nứt nẻ; sạt lở đất, lũ lụt hạn hán </a:t>
            </a:r>
            <a:r>
              <a:rPr lang="vi-VN" sz="2400">
                <a:solidFill>
                  <a:srgbClr val="FF0000"/>
                </a:solidFill>
                <a:latin typeface="Arial" pitchFamily="34" charset="0"/>
                <a:cs typeface="Arial" pitchFamily="34" charset="0"/>
              </a:rPr>
              <a:t>xảy </a:t>
            </a:r>
            <a:r>
              <a:rPr lang="vi-VN" sz="2400" smtClean="0">
                <a:solidFill>
                  <a:srgbClr val="FF0000"/>
                </a:solidFill>
                <a:latin typeface="Arial" pitchFamily="34" charset="0"/>
                <a:cs typeface="Arial" pitchFamily="34" charset="0"/>
              </a:rPr>
              <a:t>ra</a:t>
            </a:r>
            <a:r>
              <a:rPr lang="en-US" sz="2400">
                <a:solidFill>
                  <a:srgbClr val="FF0000"/>
                </a:solidFill>
                <a:latin typeface="Arial" pitchFamily="34" charset="0"/>
                <a:cs typeface="Arial" pitchFamily="34" charset="0"/>
              </a:rPr>
              <a:t> </a:t>
            </a:r>
            <a:r>
              <a:rPr lang="en-US" sz="2400" smtClean="0">
                <a:solidFill>
                  <a:srgbClr val="FF0000"/>
                </a:solidFill>
                <a:latin typeface="Arial" pitchFamily="34" charset="0"/>
                <a:cs typeface="Arial" pitchFamily="34" charset="0"/>
              </a:rPr>
              <a:t>do bị mất rừng</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7123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458200" cy="830997"/>
          </a:xfrm>
          <a:prstGeom prst="rect">
            <a:avLst/>
          </a:prstGeom>
        </p:spPr>
        <p:txBody>
          <a:bodyPr wrap="square">
            <a:spAutoFit/>
          </a:bodyPr>
          <a:lstStyle/>
          <a:p>
            <a:r>
              <a:rPr lang="en-US" sz="2400" b="1">
                <a:solidFill>
                  <a:srgbClr val="0000FF"/>
                </a:solidFill>
                <a:latin typeface="Arial" pitchFamily="34" charset="0"/>
                <a:cs typeface="Arial" pitchFamily="34" charset="0"/>
              </a:rPr>
              <a:t>Quan sát Hình 7.2 và cho biết tình hình rừng ở nước ta diễn biến như thế </a:t>
            </a:r>
            <a:r>
              <a:rPr lang="en-US" sz="2400" b="1">
                <a:solidFill>
                  <a:srgbClr val="0000FF"/>
                </a:solidFill>
                <a:latin typeface="Arial" pitchFamily="34" charset="0"/>
                <a:cs typeface="Arial" pitchFamily="34" charset="0"/>
              </a:rPr>
              <a:t>nào</a:t>
            </a:r>
            <a:r>
              <a:rPr lang="en-US" sz="2400" b="1" smtClean="0">
                <a:solidFill>
                  <a:srgbClr val="0000FF"/>
                </a:solidFill>
                <a:latin typeface="Arial" pitchFamily="34" charset="0"/>
                <a:cs typeface="Arial" pitchFamily="34" charset="0"/>
              </a:rPr>
              <a:t>?</a:t>
            </a:r>
            <a:endParaRPr lang="vi-VN" sz="2400" b="1">
              <a:solidFill>
                <a:srgbClr val="0000FF"/>
              </a:solidFill>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4581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42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458200" cy="830997"/>
          </a:xfrm>
          <a:prstGeom prst="rect">
            <a:avLst/>
          </a:prstGeom>
        </p:spPr>
        <p:txBody>
          <a:bodyPr wrap="square">
            <a:spAutoFit/>
          </a:bodyPr>
          <a:lstStyle/>
          <a:p>
            <a:r>
              <a:rPr lang="en-US" sz="2400" b="1">
                <a:solidFill>
                  <a:srgbClr val="0000FF"/>
                </a:solidFill>
                <a:latin typeface="Arial" pitchFamily="34" charset="0"/>
                <a:cs typeface="Arial" pitchFamily="34" charset="0"/>
              </a:rPr>
              <a:t>Quan sát Hình 7.2 và cho biết tình hình rừng ở nước ta diễn biến như thế </a:t>
            </a:r>
            <a:r>
              <a:rPr lang="en-US" sz="2400" b="1">
                <a:solidFill>
                  <a:srgbClr val="0000FF"/>
                </a:solidFill>
                <a:latin typeface="Arial" pitchFamily="34" charset="0"/>
                <a:cs typeface="Arial" pitchFamily="34" charset="0"/>
              </a:rPr>
              <a:t>nào</a:t>
            </a:r>
            <a:r>
              <a:rPr lang="en-US" sz="2400" b="1" smtClean="0">
                <a:solidFill>
                  <a:srgbClr val="0000FF"/>
                </a:solidFill>
                <a:latin typeface="Arial" pitchFamily="34" charset="0"/>
                <a:cs typeface="Arial" pitchFamily="34" charset="0"/>
              </a:rPr>
              <a:t>?</a:t>
            </a:r>
            <a:endParaRPr lang="vi-VN" sz="2400" b="1">
              <a:solidFill>
                <a:srgbClr val="0000FF"/>
              </a:solidFill>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066800"/>
            <a:ext cx="49529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410200" y="624512"/>
            <a:ext cx="3505200" cy="6001643"/>
          </a:xfrm>
          <a:prstGeom prst="rect">
            <a:avLst/>
          </a:prstGeom>
        </p:spPr>
        <p:txBody>
          <a:bodyPr wrap="square">
            <a:spAutoFit/>
          </a:bodyPr>
          <a:lstStyle/>
          <a:p>
            <a:r>
              <a:rPr lang="vi-VN" sz="2400">
                <a:solidFill>
                  <a:srgbClr val="FF0000"/>
                </a:solidFill>
              </a:rPr>
              <a:t>Tình hình rừng ở nước ta diễn biến từ năm 1943 đến năm 2019, rừng tự nhiên có xu hướng giảm, độ che phủ rừng không ổn </a:t>
            </a:r>
            <a:r>
              <a:rPr lang="vi-VN" sz="2400">
                <a:solidFill>
                  <a:srgbClr val="FF0000"/>
                </a:solidFill>
              </a:rPr>
              <a:t>định</a:t>
            </a:r>
            <a:r>
              <a:rPr lang="vi-VN" sz="2400" smtClean="0">
                <a:solidFill>
                  <a:srgbClr val="FF0000"/>
                </a:solidFill>
              </a:rPr>
              <a:t>.</a:t>
            </a:r>
            <a:endParaRPr lang="vi-VN" sz="2400">
              <a:solidFill>
                <a:srgbClr val="FF0000"/>
              </a:solidFill>
            </a:endParaRPr>
          </a:p>
          <a:p>
            <a:r>
              <a:rPr lang="vi-VN" sz="2400">
                <a:solidFill>
                  <a:srgbClr val="FF0000"/>
                </a:solidFill>
              </a:rPr>
              <a:t>=&gt; Rừng ở nước ta đang bị tàn phá nghiêm trọng, diện tích rừng tự nhiên ngày càng bị thu hẹp, diện tích độ che phủ của rừng giảm nhanh, diện tích đồi trọc, đất hoang ngày càng </a:t>
            </a:r>
            <a:r>
              <a:rPr lang="vi-VN" sz="2400">
                <a:solidFill>
                  <a:srgbClr val="FF0000"/>
                </a:solidFill>
              </a:rPr>
              <a:t>tăng</a:t>
            </a:r>
            <a:r>
              <a:rPr lang="vi-VN" sz="2400" smtClean="0">
                <a:solidFill>
                  <a:srgbClr val="FF0000"/>
                </a:solidFill>
              </a:rPr>
              <a:t>.</a:t>
            </a:r>
            <a:endParaRPr lang="vi-VN" sz="2400">
              <a:solidFill>
                <a:srgbClr val="FF0000"/>
              </a:solidFill>
            </a:endParaRPr>
          </a:p>
        </p:txBody>
      </p:sp>
    </p:spTree>
    <p:extLst>
      <p:ext uri="{BB962C8B-B14F-4D97-AF65-F5344CB8AC3E}">
        <p14:creationId xmlns:p14="http://schemas.microsoft.com/office/powerpoint/2010/main" val="257084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14065"/>
            <a:ext cx="8382000" cy="1569660"/>
          </a:xfrm>
          <a:prstGeom prst="rect">
            <a:avLst/>
          </a:prstGeom>
        </p:spPr>
        <p:txBody>
          <a:bodyPr wrap="square">
            <a:spAutoFit/>
          </a:bodyPr>
          <a:lstStyle/>
          <a:p>
            <a:r>
              <a:rPr lang="en-US" sz="2400" b="1">
                <a:latin typeface="Arial" pitchFamily="34" charset="0"/>
                <a:cs typeface="Arial" pitchFamily="34" charset="0"/>
              </a:rPr>
              <a:t>1. Tình hình rừng ở Việt Nam</a:t>
            </a:r>
          </a:p>
          <a:p>
            <a:r>
              <a:rPr lang="en-US" sz="2400" b="1">
                <a:latin typeface="Arial" pitchFamily="34" charset="0"/>
                <a:cs typeface="Arial" pitchFamily="34" charset="0"/>
              </a:rPr>
              <a:t>- Rừng nước ta trong thời gian qua bị phá nghiêm trọng, diện tích và độ che phủ của rừng giảm nhanh; diện tích đồi trọc, đất hoang ngày càng tăng.</a:t>
            </a:r>
          </a:p>
        </p:txBody>
      </p:sp>
      <p:sp>
        <p:nvSpPr>
          <p:cNvPr id="4" name="Rectangle 3"/>
          <p:cNvSpPr/>
          <p:nvPr/>
        </p:nvSpPr>
        <p:spPr>
          <a:xfrm>
            <a:off x="342900" y="152400"/>
            <a:ext cx="8382000" cy="461665"/>
          </a:xfrm>
          <a:prstGeom prst="rect">
            <a:avLst/>
          </a:prstGeom>
        </p:spPr>
        <p:txBody>
          <a:bodyPr wrap="square">
            <a:spAutoFit/>
          </a:bodyPr>
          <a:lstStyle/>
          <a:p>
            <a:pPr algn="ctr"/>
            <a:r>
              <a:rPr lang="en-US" sz="2400" b="1" smtClean="0">
                <a:solidFill>
                  <a:srgbClr val="FF0000"/>
                </a:solidFill>
                <a:latin typeface="Arial" pitchFamily="34" charset="0"/>
                <a:cs typeface="Arial" pitchFamily="34" charset="0"/>
              </a:rPr>
              <a:t>TIẾT 16. BÀI 7. BẢO VỆ </a:t>
            </a:r>
            <a:r>
              <a:rPr lang="en-US" sz="2400" b="1" smtClean="0">
                <a:solidFill>
                  <a:srgbClr val="FF0000"/>
                </a:solidFill>
                <a:latin typeface="Arial" pitchFamily="34" charset="0"/>
                <a:cs typeface="Arial" pitchFamily="34" charset="0"/>
              </a:rPr>
              <a:t>RỪNG</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1170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600"/>
            <a:ext cx="8153400" cy="830997"/>
          </a:xfrm>
          <a:prstGeom prst="rect">
            <a:avLst/>
          </a:prstGeom>
        </p:spPr>
        <p:txBody>
          <a:bodyPr wrap="square">
            <a:spAutoFit/>
          </a:bodyPr>
          <a:lstStyle/>
          <a:p>
            <a:r>
              <a:rPr lang="vi-VN" sz="2400" b="1">
                <a:solidFill>
                  <a:srgbClr val="0000FF"/>
                </a:solidFill>
              </a:rPr>
              <a:t>1.Dựa vào Hình 7.3, em hãy nêu nguyên nhân, hậu quả của việc mất rừng ở nước</a:t>
            </a:r>
          </a:p>
        </p:txBody>
      </p:sp>
      <p:pic>
        <p:nvPicPr>
          <p:cNvPr id="2050" name="Picture 2" descr="C:\Users\USER\Desktop\screenshot-2022-06-28-1622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59597"/>
            <a:ext cx="8305800" cy="556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22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600"/>
            <a:ext cx="8153400" cy="830997"/>
          </a:xfrm>
          <a:prstGeom prst="rect">
            <a:avLst/>
          </a:prstGeom>
        </p:spPr>
        <p:txBody>
          <a:bodyPr wrap="square">
            <a:spAutoFit/>
          </a:bodyPr>
          <a:lstStyle/>
          <a:p>
            <a:r>
              <a:rPr lang="vi-VN" sz="2400" b="1">
                <a:solidFill>
                  <a:srgbClr val="0000FF"/>
                </a:solidFill>
              </a:rPr>
              <a:t>1.Dựa vào Hình 7.3, em hãy nêu nguyên nhân, hậu quả của việc mất rừng ở nước</a:t>
            </a:r>
          </a:p>
        </p:txBody>
      </p:sp>
      <p:pic>
        <p:nvPicPr>
          <p:cNvPr id="2050" name="Picture 2" descr="C:\Users\USER\Desktop\screenshot-2022-06-28-1622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59597"/>
            <a:ext cx="3810000" cy="55698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43400" y="1227709"/>
            <a:ext cx="4572000" cy="5509200"/>
          </a:xfrm>
          <a:prstGeom prst="rect">
            <a:avLst/>
          </a:prstGeom>
        </p:spPr>
        <p:txBody>
          <a:bodyPr>
            <a:spAutoFit/>
          </a:bodyPr>
          <a:lstStyle/>
          <a:p>
            <a:r>
              <a:rPr lang="vi-VN" sz="2200">
                <a:solidFill>
                  <a:srgbClr val="FF0000"/>
                </a:solidFill>
              </a:rPr>
              <a:t>Hình a: Nạn </a:t>
            </a:r>
            <a:r>
              <a:rPr lang="vi-VN" sz="2200">
                <a:solidFill>
                  <a:srgbClr val="FF0000"/>
                </a:solidFill>
              </a:rPr>
              <a:t>cháy </a:t>
            </a:r>
            <a:r>
              <a:rPr lang="vi-VN" sz="2200" smtClean="0">
                <a:solidFill>
                  <a:srgbClr val="FF0000"/>
                </a:solidFill>
              </a:rPr>
              <a:t>rừng</a:t>
            </a:r>
            <a:endParaRPr lang="vi-VN" sz="2200">
              <a:solidFill>
                <a:srgbClr val="FF0000"/>
              </a:solidFill>
            </a:endParaRPr>
          </a:p>
          <a:p>
            <a:r>
              <a:rPr lang="vi-VN" sz="2200">
                <a:solidFill>
                  <a:srgbClr val="FF0000"/>
                </a:solidFill>
              </a:rPr>
              <a:t>Hình d: Săn bắt, nuôi nhốt động vật </a:t>
            </a:r>
            <a:r>
              <a:rPr lang="vi-VN" sz="2200">
                <a:solidFill>
                  <a:srgbClr val="FF0000"/>
                </a:solidFill>
              </a:rPr>
              <a:t>hoang </a:t>
            </a:r>
            <a:r>
              <a:rPr lang="vi-VN" sz="2200" smtClean="0">
                <a:solidFill>
                  <a:srgbClr val="FF0000"/>
                </a:solidFill>
              </a:rPr>
              <a:t>d</a:t>
            </a:r>
            <a:r>
              <a:rPr lang="en-US" sz="2200">
                <a:solidFill>
                  <a:srgbClr val="FF0000"/>
                </a:solidFill>
              </a:rPr>
              <a:t>ã</a:t>
            </a:r>
            <a:endParaRPr lang="vi-VN" sz="2200">
              <a:solidFill>
                <a:srgbClr val="FF0000"/>
              </a:solidFill>
            </a:endParaRPr>
          </a:p>
          <a:p>
            <a:r>
              <a:rPr lang="vi-VN" sz="2200">
                <a:solidFill>
                  <a:srgbClr val="FF0000"/>
                </a:solidFill>
              </a:rPr>
              <a:t>Hình g: Khai thác lâm sản tự do </a:t>
            </a:r>
            <a:r>
              <a:rPr lang="vi-VN" sz="2200">
                <a:solidFill>
                  <a:srgbClr val="FF0000"/>
                </a:solidFill>
              </a:rPr>
              <a:t>bừa </a:t>
            </a:r>
            <a:r>
              <a:rPr lang="vi-VN" sz="2200" smtClean="0">
                <a:solidFill>
                  <a:srgbClr val="FF0000"/>
                </a:solidFill>
              </a:rPr>
              <a:t>bãi</a:t>
            </a:r>
            <a:endParaRPr lang="vi-VN" sz="2200">
              <a:solidFill>
                <a:srgbClr val="FF0000"/>
              </a:solidFill>
            </a:endParaRPr>
          </a:p>
          <a:p>
            <a:r>
              <a:rPr lang="vi-VN" sz="2200">
                <a:solidFill>
                  <a:srgbClr val="FF0000"/>
                </a:solidFill>
              </a:rPr>
              <a:t>Hậu quả của việc mất </a:t>
            </a:r>
            <a:r>
              <a:rPr lang="vi-VN" sz="2200">
                <a:solidFill>
                  <a:srgbClr val="FF0000"/>
                </a:solidFill>
              </a:rPr>
              <a:t>rừng</a:t>
            </a:r>
            <a:r>
              <a:rPr lang="vi-VN" sz="2200" smtClean="0">
                <a:solidFill>
                  <a:srgbClr val="FF0000"/>
                </a:solidFill>
              </a:rPr>
              <a:t>:</a:t>
            </a:r>
            <a:endParaRPr lang="vi-VN" sz="2200">
              <a:solidFill>
                <a:srgbClr val="FF0000"/>
              </a:solidFill>
            </a:endParaRPr>
          </a:p>
          <a:p>
            <a:r>
              <a:rPr lang="vi-VN" sz="2200">
                <a:solidFill>
                  <a:srgbClr val="FF0000"/>
                </a:solidFill>
              </a:rPr>
              <a:t>Hình </a:t>
            </a:r>
            <a:r>
              <a:rPr lang="vi-VN" sz="2200" smtClean="0">
                <a:solidFill>
                  <a:srgbClr val="FF0000"/>
                </a:solidFill>
              </a:rPr>
              <a:t>b</a:t>
            </a:r>
            <a:r>
              <a:rPr lang="en-US" sz="2200" smtClean="0">
                <a:solidFill>
                  <a:srgbClr val="FF0000"/>
                </a:solidFill>
              </a:rPr>
              <a:t>.</a:t>
            </a:r>
            <a:r>
              <a:rPr lang="vi-VN" sz="2200" smtClean="0">
                <a:solidFill>
                  <a:srgbClr val="FF0000"/>
                </a:solidFill>
              </a:rPr>
              <a:t> </a:t>
            </a:r>
            <a:r>
              <a:rPr lang="vi-VN" sz="2200">
                <a:solidFill>
                  <a:srgbClr val="FF0000"/>
                </a:solidFill>
              </a:rPr>
              <a:t>Đất đai bị </a:t>
            </a:r>
            <a:r>
              <a:rPr lang="vi-VN" sz="2200">
                <a:solidFill>
                  <a:srgbClr val="FF0000"/>
                </a:solidFill>
              </a:rPr>
              <a:t>xói </a:t>
            </a:r>
            <a:r>
              <a:rPr lang="vi-VN" sz="2200" smtClean="0">
                <a:solidFill>
                  <a:srgbClr val="FF0000"/>
                </a:solidFill>
              </a:rPr>
              <a:t>mòn</a:t>
            </a:r>
            <a:endParaRPr lang="vi-VN" sz="2200">
              <a:solidFill>
                <a:srgbClr val="FF0000"/>
              </a:solidFill>
            </a:endParaRPr>
          </a:p>
          <a:p>
            <a:r>
              <a:rPr lang="vi-VN" sz="2200">
                <a:solidFill>
                  <a:srgbClr val="FF0000"/>
                </a:solidFill>
              </a:rPr>
              <a:t>Hình c: Gây ra </a:t>
            </a:r>
            <a:r>
              <a:rPr lang="vi-VN" sz="2200">
                <a:solidFill>
                  <a:srgbClr val="FF0000"/>
                </a:solidFill>
              </a:rPr>
              <a:t>lũ </a:t>
            </a:r>
            <a:r>
              <a:rPr lang="vi-VN" sz="2200" smtClean="0">
                <a:solidFill>
                  <a:srgbClr val="FF0000"/>
                </a:solidFill>
              </a:rPr>
              <a:t>lụt</a:t>
            </a:r>
            <a:endParaRPr lang="vi-VN" sz="2200">
              <a:solidFill>
                <a:srgbClr val="FF0000"/>
              </a:solidFill>
            </a:endParaRPr>
          </a:p>
          <a:p>
            <a:r>
              <a:rPr lang="vi-VN" sz="2200">
                <a:solidFill>
                  <a:srgbClr val="FF0000"/>
                </a:solidFill>
              </a:rPr>
              <a:t>Hình e: Gây ra hạn hán, thiếu nước trầm </a:t>
            </a:r>
            <a:r>
              <a:rPr lang="vi-VN" sz="2200">
                <a:solidFill>
                  <a:srgbClr val="FF0000"/>
                </a:solidFill>
              </a:rPr>
              <a:t>trọng </a:t>
            </a:r>
            <a:endParaRPr lang="en-US" sz="2200" smtClean="0">
              <a:solidFill>
                <a:srgbClr val="FF0000"/>
              </a:solidFill>
            </a:endParaRPr>
          </a:p>
          <a:p>
            <a:r>
              <a:rPr lang="vi-VN" sz="2200">
                <a:solidFill>
                  <a:srgbClr val="FF0000"/>
                </a:solidFill>
              </a:rPr>
              <a:t>=&gt; Hậu quả: tình trạng biến đổi khí hậu, hiệu ứng nhà kính làm trái đất ấm dần lên, hạn hán, nước biển dâng cao, ô nhiễm môi sinh, đói kém…</a:t>
            </a:r>
            <a:r>
              <a:rPr lang="vi-VN" sz="2200">
                <a:solidFill>
                  <a:srgbClr val="FF0000"/>
                </a:solidFill>
              </a:rPr>
              <a:t/>
            </a:r>
            <a:br>
              <a:rPr lang="vi-VN" sz="2200">
                <a:solidFill>
                  <a:srgbClr val="FF0000"/>
                </a:solidFill>
              </a:rPr>
            </a:br>
            <a:endParaRPr lang="vi-VN" sz="2200">
              <a:solidFill>
                <a:srgbClr val="FF0000"/>
              </a:solidFill>
            </a:endParaRPr>
          </a:p>
        </p:txBody>
      </p:sp>
    </p:spTree>
    <p:extLst>
      <p:ext uri="{BB962C8B-B14F-4D97-AF65-F5344CB8AC3E}">
        <p14:creationId xmlns:p14="http://schemas.microsoft.com/office/powerpoint/2010/main" val="398291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8763000" cy="830997"/>
          </a:xfrm>
          <a:prstGeom prst="rect">
            <a:avLst/>
          </a:prstGeom>
        </p:spPr>
        <p:txBody>
          <a:bodyPr wrap="square">
            <a:spAutoFit/>
          </a:bodyPr>
          <a:lstStyle/>
          <a:p>
            <a:r>
              <a:rPr lang="en-US" sz="2400" b="1">
                <a:solidFill>
                  <a:srgbClr val="0000FF"/>
                </a:solidFill>
                <a:latin typeface="Arial" pitchFamily="34" charset="0"/>
                <a:cs typeface="Arial" pitchFamily="34" charset="0"/>
              </a:rPr>
              <a:t>2. Em sẽ làm gì để góp phần giảm thiểu thiên tai (lũ lụt, hạn hán, …)</a:t>
            </a:r>
          </a:p>
        </p:txBody>
      </p:sp>
    </p:spTree>
    <p:extLst>
      <p:ext uri="{BB962C8B-B14F-4D97-AF65-F5344CB8AC3E}">
        <p14:creationId xmlns:p14="http://schemas.microsoft.com/office/powerpoint/2010/main" val="351124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2885</TotalTime>
  <Words>992</Words>
  <Application>Microsoft Office PowerPoint</Application>
  <PresentationFormat>On-screen Show (4:3)</PresentationFormat>
  <Paragraphs>67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VẬN DỤNG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26</cp:revision>
  <dcterms:created xsi:type="dcterms:W3CDTF">2022-07-15T07:39:46Z</dcterms:created>
  <dcterms:modified xsi:type="dcterms:W3CDTF">2022-07-26T09:05:42Z</dcterms:modified>
</cp:coreProperties>
</file>